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webp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67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13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4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90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39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075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2850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184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0093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2516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470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035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1153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364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206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538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082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3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0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73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99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74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5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5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6053395"/>
            <a:ext cx="12190992" cy="80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93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2" Type="http://schemas.openxmlformats.org/officeDocument/2006/relationships/image" Target="../media/image21.web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2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0.png"/><Relationship Id="rId2" Type="http://schemas.openxmlformats.org/officeDocument/2006/relationships/image" Target="../media/image21.web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4654062" y="2348521"/>
            <a:ext cx="7416799" cy="869127"/>
          </a:xfrm>
          <a:prstGeom prst="rect">
            <a:avLst/>
          </a:prstGeom>
        </p:spPr>
        <p:txBody>
          <a:bodyPr lIns="121917" tIns="60959" rIns="121917" bIns="6095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Lila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Cita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Mabasa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Bali</a:t>
            </a:r>
          </a:p>
        </p:txBody>
      </p:sp>
      <p:cxnSp>
        <p:nvCxnSpPr>
          <p:cNvPr id="15" name="直線コネクタ 9"/>
          <p:cNvCxnSpPr/>
          <p:nvPr/>
        </p:nvCxnSpPr>
        <p:spPr>
          <a:xfrm>
            <a:off x="5270153" y="3587897"/>
            <a:ext cx="6102129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912712" y="1498602"/>
            <a:ext cx="6765157" cy="625359"/>
          </a:xfrm>
          <a:prstGeom prst="rect">
            <a:avLst/>
          </a:prstGeom>
        </p:spPr>
        <p:txBody>
          <a:bodyPr lIns="121917" tIns="60959" rIns="121917" bIns="6095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spc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78654" y="3716520"/>
            <a:ext cx="2814226" cy="451340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219170"/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UNTUK SD/MI KELAS 1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19203" y="584201"/>
            <a:ext cx="3454397" cy="4927337"/>
            <a:chOff x="914402" y="438150"/>
            <a:chExt cx="2590798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90798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561" tIns="142780" rIns="285561" bIns="142780"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744" y="594846"/>
              <a:ext cx="2442342" cy="3500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69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650116" y="378347"/>
            <a:ext cx="8077200" cy="7465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3" y="284788"/>
            <a:ext cx="907833" cy="79742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1987516" y="484384"/>
            <a:ext cx="80772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Piteket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b="1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Satua</a:t>
            </a:r>
            <a:r>
              <a:rPr lang="en-US" sz="2500" b="1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“I </a:t>
            </a:r>
            <a:r>
              <a:rPr lang="en-US" sz="2500" b="1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Belog</a:t>
            </a:r>
            <a:r>
              <a:rPr lang="en-US" sz="2500" b="1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b="1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Meli</a:t>
            </a:r>
            <a:r>
              <a:rPr lang="en-US" sz="2500" b="1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b="1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Kor</a:t>
            </a:r>
            <a:r>
              <a:rPr lang="en-US" sz="2400" b="1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ék</a:t>
            </a:r>
            <a:r>
              <a:rPr lang="en-US" sz="2400" b="1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” </a:t>
            </a:r>
            <a:endParaRPr lang="en-US" sz="2500" b="1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194C981-8298-41F5-838C-7304106C8F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D32AF43-B8C6-45E8-B790-5EBFC7011E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926" y="1124867"/>
            <a:ext cx="6073794" cy="51232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3B699582-5359-4EE5-A6C1-ABC0E12421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2873" y="1435008"/>
            <a:ext cx="6800851" cy="3945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C9B55A9-ABFC-4ABD-80F3-AC2278D4FC1F}"/>
              </a:ext>
            </a:extLst>
          </p:cNvPr>
          <p:cNvSpPr/>
          <p:nvPr/>
        </p:nvSpPr>
        <p:spPr>
          <a:xfrm>
            <a:off x="907961" y="2155170"/>
            <a:ext cx="489233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dirty="0" err="1"/>
              <a:t>Kor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k</a:t>
            </a:r>
            <a:r>
              <a:rPr lang="en-US" sz="2600" dirty="0"/>
              <a:t> </a:t>
            </a:r>
            <a:r>
              <a:rPr lang="en-US" sz="2600" dirty="0" err="1"/>
              <a:t>an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/>
              <a:t> </a:t>
            </a:r>
            <a:r>
              <a:rPr lang="en-US" sz="2600" dirty="0" err="1"/>
              <a:t>belina</a:t>
            </a:r>
            <a:r>
              <a:rPr lang="en-US" sz="2600" dirty="0"/>
              <a:t> </a:t>
            </a:r>
            <a:r>
              <a:rPr lang="en-US" sz="2600" dirty="0" err="1"/>
              <a:t>tek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n</a:t>
            </a:r>
            <a:r>
              <a:rPr lang="en-US" sz="2600" dirty="0"/>
              <a:t> I </a:t>
            </a:r>
            <a:r>
              <a:rPr lang="en-US" sz="2600" dirty="0" err="1"/>
              <a:t>Belog</a:t>
            </a:r>
            <a:r>
              <a:rPr lang="en-US" sz="2600" dirty="0"/>
              <a:t> </a:t>
            </a:r>
            <a:r>
              <a:rPr lang="en-US" sz="2600" dirty="0" err="1"/>
              <a:t>telah</a:t>
            </a:r>
            <a:r>
              <a:rPr lang="en-US" sz="2600" dirty="0"/>
              <a:t> </a:t>
            </a:r>
            <a:r>
              <a:rPr lang="en-US" sz="2600" dirty="0" err="1"/>
              <a:t>selem</a:t>
            </a:r>
            <a:r>
              <a:rPr lang="en-US" sz="2600" dirty="0"/>
              <a:t> </a:t>
            </a:r>
            <a:r>
              <a:rPr lang="en-US" sz="2600" dirty="0" err="1"/>
              <a:t>krana</a:t>
            </a:r>
            <a:r>
              <a:rPr lang="en-US" sz="2600" dirty="0"/>
              <a:t> </a:t>
            </a:r>
            <a:r>
              <a:rPr lang="en-US" sz="2600" dirty="0" err="1"/>
              <a:t>suba</a:t>
            </a:r>
            <a:r>
              <a:rPr lang="en-US" sz="2600" dirty="0"/>
              <a:t> </a:t>
            </a:r>
            <a:r>
              <a:rPr lang="en-US" sz="2600" dirty="0" err="1"/>
              <a:t>manggo</a:t>
            </a:r>
            <a:r>
              <a:rPr lang="en-US" sz="2600" dirty="0"/>
              <a:t> </a:t>
            </a:r>
            <a:r>
              <a:rPr lang="en-US" sz="2600" dirty="0" err="1"/>
              <a:t>makejang</a:t>
            </a:r>
            <a:r>
              <a:rPr lang="en-US" sz="2600" dirty="0"/>
              <a:t>. </a:t>
            </a:r>
            <a:r>
              <a:rPr lang="en-US" sz="2600" dirty="0" err="1"/>
              <a:t>Benehn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/>
              <a:t> </a:t>
            </a:r>
            <a:r>
              <a:rPr lang="en-US" sz="2600" dirty="0" err="1"/>
              <a:t>nyobakin</a:t>
            </a:r>
            <a:r>
              <a:rPr lang="en-US" sz="2600" dirty="0"/>
              <a:t> </a:t>
            </a:r>
            <a:r>
              <a:rPr lang="en-US" sz="2600" dirty="0" err="1"/>
              <a:t>abesik</a:t>
            </a:r>
            <a:r>
              <a:rPr lang="en-US" sz="2600" dirty="0"/>
              <a:t>, </a:t>
            </a:r>
            <a:r>
              <a:rPr lang="en-US" sz="2600" dirty="0" err="1"/>
              <a:t>makonyangan</a:t>
            </a:r>
            <a:r>
              <a:rPr lang="en-US" sz="2600" dirty="0"/>
              <a:t> </a:t>
            </a:r>
            <a:r>
              <a:rPr lang="en-US" sz="2600" dirty="0" err="1"/>
              <a:t>cobakina</a:t>
            </a:r>
            <a:r>
              <a:rPr lang="en-US" sz="2600" dirty="0"/>
              <a:t>. </a:t>
            </a:r>
            <a:r>
              <a:rPr lang="en-US" sz="2600" dirty="0" err="1"/>
              <a:t>Ento</a:t>
            </a:r>
            <a:r>
              <a:rPr lang="en-US" sz="2600" dirty="0"/>
              <a:t> </a:t>
            </a:r>
            <a:r>
              <a:rPr lang="en-US" sz="2600" dirty="0" err="1"/>
              <a:t>makada</a:t>
            </a:r>
            <a:r>
              <a:rPr lang="en-US" sz="2600" dirty="0"/>
              <a:t> </a:t>
            </a:r>
            <a:r>
              <a:rPr lang="en-US" sz="2600" dirty="0" err="1"/>
              <a:t>kor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k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/>
              <a:t> </a:t>
            </a:r>
            <a:r>
              <a:rPr lang="en-US" sz="2600" dirty="0" err="1"/>
              <a:t>telah</a:t>
            </a:r>
            <a:r>
              <a:rPr lang="en-US" sz="2600" dirty="0"/>
              <a:t> </a:t>
            </a:r>
            <a:r>
              <a:rPr lang="en-US" sz="2600" dirty="0" err="1"/>
              <a:t>manggo</a:t>
            </a:r>
            <a:r>
              <a:rPr lang="en-US" sz="2600" dirty="0"/>
              <a:t> </a:t>
            </a:r>
            <a:r>
              <a:rPr lang="en-US" sz="2600" dirty="0" err="1"/>
              <a:t>lan</a:t>
            </a:r>
            <a:r>
              <a:rPr lang="en-US" sz="2600" dirty="0"/>
              <a:t> I </a:t>
            </a:r>
            <a:r>
              <a:rPr lang="en-US" sz="2600" dirty="0" err="1"/>
              <a:t>Belog</a:t>
            </a:r>
            <a:r>
              <a:rPr lang="en-US" sz="2600" dirty="0"/>
              <a:t> </a:t>
            </a:r>
            <a:r>
              <a:rPr lang="en-US" sz="2600" dirty="0" err="1"/>
              <a:t>welanga</a:t>
            </a:r>
            <a:r>
              <a:rPr lang="en-US" sz="2600" dirty="0"/>
              <a:t> </a:t>
            </a:r>
            <a:r>
              <a:rPr lang="en-US" sz="2600" dirty="0" err="1"/>
              <a:t>tek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n</a:t>
            </a:r>
            <a:r>
              <a:rPr lang="en-US" sz="2600" dirty="0"/>
              <a:t> </a:t>
            </a:r>
            <a:r>
              <a:rPr lang="en-US" sz="2600" dirty="0" err="1"/>
              <a:t>m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m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n</a:t>
            </a:r>
            <a:r>
              <a:rPr lang="en-US" sz="26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51466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06263BE-1CAA-421C-910C-111FDE5E9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02267" y="499858"/>
            <a:ext cx="7027570" cy="11312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B51127C-6665-45C4-BFAB-1F7F707C4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6" y="251583"/>
            <a:ext cx="989510" cy="139967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3213895-A60E-488D-860F-73AD8EF5CC68}"/>
              </a:ext>
            </a:extLst>
          </p:cNvPr>
          <p:cNvGrpSpPr/>
          <p:nvPr/>
        </p:nvGrpSpPr>
        <p:grpSpPr>
          <a:xfrm>
            <a:off x="1454918" y="285280"/>
            <a:ext cx="990631" cy="990631"/>
            <a:chOff x="1905411" y="138203"/>
            <a:chExt cx="990631" cy="99063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1A2D370E-54ED-43B0-9632-A85AD9954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3" t="35124" r="29275" b="37953"/>
            <a:stretch/>
          </p:blipFill>
          <p:spPr>
            <a:xfrm>
              <a:off x="1905411" y="138203"/>
              <a:ext cx="990631" cy="99063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4D021F6D-38E2-439B-9046-CB51BA0EF16F}"/>
                </a:ext>
              </a:extLst>
            </p:cNvPr>
            <p:cNvSpPr txBox="1"/>
            <p:nvPr/>
          </p:nvSpPr>
          <p:spPr>
            <a:xfrm>
              <a:off x="2143259" y="363340"/>
              <a:ext cx="2077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spc="38" dirty="0">
                  <a:solidFill>
                    <a:schemeClr val="bg1"/>
                  </a:solidFill>
                </a:rPr>
                <a:t>2</a:t>
              </a:r>
              <a:endParaRPr lang="id-ID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2A9FE8-FA9C-466E-8EA7-264D656C9A86}"/>
              </a:ext>
            </a:extLst>
          </p:cNvPr>
          <p:cNvSpPr txBox="1"/>
          <p:nvPr/>
        </p:nvSpPr>
        <p:spPr>
          <a:xfrm>
            <a:off x="2273882" y="472127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38" dirty="0" err="1">
                <a:solidFill>
                  <a:srgbClr val="F15B40"/>
                </a:solidFill>
              </a:rPr>
              <a:t>Palajahan</a:t>
            </a:r>
            <a:endParaRPr lang="id-ID" sz="2800" dirty="0">
              <a:solidFill>
                <a:srgbClr val="F15B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46BA00-0377-4D0D-814D-7E18AD556C22}"/>
              </a:ext>
            </a:extLst>
          </p:cNvPr>
          <p:cNvSpPr txBox="1"/>
          <p:nvPr/>
        </p:nvSpPr>
        <p:spPr>
          <a:xfrm>
            <a:off x="2262358" y="966585"/>
            <a:ext cx="5751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Gending</a:t>
            </a:r>
            <a:r>
              <a:rPr lang="en-US" sz="3200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200" b="1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Rar</a:t>
            </a:r>
            <a:r>
              <a:rPr lang="en-US" sz="3600" b="1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é</a:t>
            </a:r>
            <a:r>
              <a:rPr lang="en-US" sz="3200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200" b="1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miwah</a:t>
            </a:r>
            <a:r>
              <a:rPr lang="en-US" sz="3200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200" b="1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Satua</a:t>
            </a:r>
            <a:endParaRPr lang="en-US" sz="3200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DC7FE81-24D5-42B9-85EF-7DCA9C2A52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3409"/>
            <a:ext cx="12192000" cy="6034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248A9F9-7E23-4236-BAA2-07DDCCD4A3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6" y="2176797"/>
            <a:ext cx="4795625" cy="386400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D940C4CE-670E-4390-B637-610F7735B3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738" y="2232104"/>
            <a:ext cx="5972175" cy="347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8BDA9F78-DF48-4C5E-8750-D69D888F5F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4" r="19838" b="17799"/>
          <a:stretch/>
        </p:blipFill>
        <p:spPr>
          <a:xfrm>
            <a:off x="8733254" y="2047164"/>
            <a:ext cx="3363210" cy="4858603"/>
          </a:xfrm>
          <a:prstGeom prst="rect">
            <a:avLst/>
          </a:prstGeom>
          <a:effectLst>
            <a:outerShdw dir="5400000" algn="ctr" rotWithShape="0">
              <a:srgbClr val="000000">
                <a:alpha val="0"/>
              </a:srgbClr>
            </a:outerShdw>
            <a:reflection stA="0" endPos="65000" dist="50800" dir="5400000" sy="-100000" algn="bl" rotWithShape="0"/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1AC6C62-518E-46E8-96AD-224263145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23815" y="406834"/>
            <a:ext cx="7213483" cy="6096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A03D1A1-7AD2-462D-B326-A614D4B605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29874" y="54592"/>
            <a:ext cx="963654" cy="12216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F55E9E0-6B35-430D-8364-800568CE56C3}"/>
              </a:ext>
            </a:extLst>
          </p:cNvPr>
          <p:cNvSpPr txBox="1"/>
          <p:nvPr/>
        </p:nvSpPr>
        <p:spPr>
          <a:xfrm>
            <a:off x="776081" y="402941"/>
            <a:ext cx="65376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Indik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Nembangang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01FD8E58-EF7F-42ED-A076-1EC69B7FB9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5" r="23764" b="23596"/>
          <a:stretch/>
        </p:blipFill>
        <p:spPr>
          <a:xfrm>
            <a:off x="438327" y="2283507"/>
            <a:ext cx="3002507" cy="409636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DCB833DE-524D-4E24-B460-4466974A6E1B}"/>
              </a:ext>
            </a:extLst>
          </p:cNvPr>
          <p:cNvSpPr txBox="1"/>
          <p:nvPr/>
        </p:nvSpPr>
        <p:spPr>
          <a:xfrm>
            <a:off x="233857" y="1188728"/>
            <a:ext cx="717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+mj-lt"/>
                <a:ea typeface="Adobe Gothic Std B" panose="020B0800000000000000" pitchFamily="34" charset="-128"/>
              </a:rPr>
              <a:t>Jalan </a:t>
            </a:r>
            <a:r>
              <a:rPr lang="en-US" sz="2400" b="1" dirty="0" err="1">
                <a:latin typeface="+mj-lt"/>
                <a:ea typeface="Adobe Gothic Std B" panose="020B0800000000000000" pitchFamily="34" charset="-128"/>
              </a:rPr>
              <a:t>gendingang</a:t>
            </a:r>
            <a:r>
              <a:rPr lang="en-US" sz="2400" b="1" dirty="0">
                <a:latin typeface="+mj-lt"/>
                <a:ea typeface="Adobe Gothic Std B" panose="020B0800000000000000" pitchFamily="34" charset="-128"/>
              </a:rPr>
              <a:t> </a:t>
            </a:r>
            <a:r>
              <a:rPr lang="en-US" sz="2400" b="1" dirty="0" err="1">
                <a:latin typeface="+mj-lt"/>
                <a:ea typeface="Adobe Gothic Std B" panose="020B0800000000000000" pitchFamily="34" charset="-128"/>
              </a:rPr>
              <a:t>gendingan</a:t>
            </a:r>
            <a:r>
              <a:rPr lang="en-US" sz="2400" b="1" dirty="0">
                <a:latin typeface="+mj-lt"/>
                <a:ea typeface="Adobe Gothic Std B" panose="020B0800000000000000" pitchFamily="34" charset="-128"/>
              </a:rPr>
              <a:t> di </a:t>
            </a:r>
            <a:r>
              <a:rPr lang="en-US" sz="2400" b="1" dirty="0" err="1" smtClean="0">
                <a:latin typeface="+mj-lt"/>
                <a:ea typeface="Adobe Gothic Std B" panose="020B0800000000000000" pitchFamily="34" charset="-128"/>
              </a:rPr>
              <a:t>betén</a:t>
            </a:r>
            <a:r>
              <a:rPr lang="en-US" sz="2400" b="1" dirty="0" smtClean="0">
                <a:latin typeface="+mj-lt"/>
                <a:ea typeface="Adobe Gothic Std B" panose="020B0800000000000000" pitchFamily="34" charset="-128"/>
              </a:rPr>
              <a:t> </a:t>
            </a:r>
            <a:r>
              <a:rPr lang="en-US" sz="2400" b="1" dirty="0" err="1" smtClean="0">
                <a:latin typeface="+mj-lt"/>
                <a:ea typeface="Adobe Gothic Std B" panose="020B0800000000000000" pitchFamily="34" charset="-128"/>
              </a:rPr>
              <a:t>ené</a:t>
            </a:r>
            <a:r>
              <a:rPr lang="en-US" sz="2400" b="1" dirty="0" smtClean="0">
                <a:latin typeface="+mj-lt"/>
                <a:ea typeface="Adobe Gothic Std B" panose="020B0800000000000000" pitchFamily="34" charset="-128"/>
              </a:rPr>
              <a:t> </a:t>
            </a:r>
            <a:r>
              <a:rPr lang="en-US" sz="2400" b="1" dirty="0" err="1">
                <a:latin typeface="+mj-lt"/>
                <a:ea typeface="Adobe Gothic Std B" panose="020B0800000000000000" pitchFamily="34" charset="-128"/>
              </a:rPr>
              <a:t>bareng-bareng</a:t>
            </a:r>
            <a:r>
              <a:rPr lang="en-US" sz="2400" b="1" dirty="0">
                <a:latin typeface="+mj-lt"/>
                <a:ea typeface="Adobe Gothic Std B" panose="020B0800000000000000" pitchFamily="34" charset="-128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2030D0D7-4F86-41E9-8B1A-CC081E53F53C}"/>
              </a:ext>
            </a:extLst>
          </p:cNvPr>
          <p:cNvSpPr txBox="1"/>
          <p:nvPr/>
        </p:nvSpPr>
        <p:spPr>
          <a:xfrm>
            <a:off x="3676840" y="1921722"/>
            <a:ext cx="4820407" cy="37600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Peteng</a:t>
            </a:r>
            <a:r>
              <a:rPr lang="en-US" sz="2000" b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Bulan</a:t>
            </a:r>
            <a:endParaRPr lang="en-US" sz="20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/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Peteng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bulan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ujan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bales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magrudugan</a:t>
            </a:r>
            <a:endParaRPr lang="en-US" sz="20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/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Peteng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bulan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ujan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bales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magrudugan</a:t>
            </a:r>
            <a:endParaRPr lang="en-US" sz="20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>
              <a:spcAft>
                <a:spcPts val="500"/>
              </a:spcAft>
            </a:pP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Katak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dongkang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pada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girang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ia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macanda</a:t>
            </a:r>
            <a:endParaRPr lang="en-US" sz="20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/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kong</a:t>
            </a:r>
            <a:endParaRPr lang="en-US" sz="2000" i="1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>
              <a:spcAft>
                <a:spcPts val="500"/>
              </a:spcAft>
            </a:pP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kong</a:t>
            </a:r>
            <a:endParaRPr lang="en-US" sz="20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/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Dingin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pesan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awak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tiangé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ngetor</a:t>
            </a:r>
            <a:endParaRPr lang="en-US" sz="20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/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Dingin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pesan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awak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tiangé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ngetor</a:t>
            </a:r>
            <a:endParaRPr lang="en-US" sz="20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Nyemak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saput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ngojog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bale </a:t>
            </a:r>
            <a:r>
              <a:rPr lang="en-US" sz="2000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tur</a:t>
            </a:r>
            <a:r>
              <a:rPr lang="en-US" sz="2000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masaré</a:t>
            </a:r>
            <a:endParaRPr lang="en-US" sz="20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/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kong</a:t>
            </a:r>
            <a:endParaRPr lang="en-US" sz="2000" i="1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  <a:p>
            <a:pPr algn="just"/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000" i="1" dirty="0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0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kong</a:t>
            </a:r>
            <a:endParaRPr lang="en-US" sz="2000" b="1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5C5D2CC-58C3-47A6-9642-84D0D91A6E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690"/>
            <a:ext cx="12192000" cy="88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6218CC99-6B98-4AA4-A44B-E55F4929EA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05" y="820681"/>
            <a:ext cx="6219556" cy="556733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09289C7-F29E-4D0C-A195-D01F737130AC}"/>
              </a:ext>
            </a:extLst>
          </p:cNvPr>
          <p:cNvGrpSpPr/>
          <p:nvPr/>
        </p:nvGrpSpPr>
        <p:grpSpPr>
          <a:xfrm>
            <a:off x="113005" y="133350"/>
            <a:ext cx="11796772" cy="1018117"/>
            <a:chOff x="113005" y="133350"/>
            <a:chExt cx="11796772" cy="101811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8617B6AF-FF24-4060-B289-B6896094F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67266" y="269539"/>
              <a:ext cx="11342511" cy="6096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52A9CC1C-49F8-4BFC-972B-7BF86D5FE909}"/>
                </a:ext>
              </a:extLst>
            </p:cNvPr>
            <p:cNvSpPr txBox="1"/>
            <p:nvPr/>
          </p:nvSpPr>
          <p:spPr>
            <a:xfrm>
              <a:off x="1018661" y="342096"/>
              <a:ext cx="103266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Nyelehin</a:t>
              </a:r>
              <a:r>
                <a:rPr lang="en-US" sz="2500" dirty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Gending</a:t>
              </a:r>
              <a:r>
                <a:rPr lang="en-US" sz="2500" dirty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Rar</a:t>
              </a:r>
              <a:r>
                <a:rPr lang="en-US" sz="28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é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9D4B1272-A1D2-4558-A50D-FF203ABA3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1018117"/>
            </a:xfrm>
            <a:prstGeom prst="rect">
              <a:avLst/>
            </a:prstGeom>
          </p:spPr>
        </p:pic>
      </p:grpSp>
      <p:sp>
        <p:nvSpPr>
          <p:cNvPr id="15" name="Freeform 17">
            <a:extLst>
              <a:ext uri="{FF2B5EF4-FFF2-40B4-BE49-F238E27FC236}">
                <a16:creationId xmlns:a16="http://schemas.microsoft.com/office/drawing/2014/main" xmlns="" id="{B604D4D0-29D1-415C-A62A-9BE0864851F3}"/>
              </a:ext>
            </a:extLst>
          </p:cNvPr>
          <p:cNvSpPr/>
          <p:nvPr/>
        </p:nvSpPr>
        <p:spPr>
          <a:xfrm rot="8555116" flipV="1">
            <a:off x="4974671" y="2788060"/>
            <a:ext cx="2715781" cy="837923"/>
          </a:xfrm>
          <a:custGeom>
            <a:avLst/>
            <a:gdLst>
              <a:gd name="connsiteX0" fmla="*/ 522514 w 522514"/>
              <a:gd name="connsiteY0" fmla="*/ 40225 h 360859"/>
              <a:gd name="connsiteX1" fmla="*/ 225631 w 522514"/>
              <a:gd name="connsiteY1" fmla="*/ 28350 h 360859"/>
              <a:gd name="connsiteX2" fmla="*/ 0 w 522514"/>
              <a:gd name="connsiteY2" fmla="*/ 360859 h 360859"/>
              <a:gd name="connsiteX3" fmla="*/ 0 w 522514"/>
              <a:gd name="connsiteY3" fmla="*/ 360859 h 360859"/>
              <a:gd name="connsiteX0" fmla="*/ 522514 w 522514"/>
              <a:gd name="connsiteY0" fmla="*/ 13265 h 333899"/>
              <a:gd name="connsiteX1" fmla="*/ 213813 w 522514"/>
              <a:gd name="connsiteY1" fmla="*/ 65572 h 333899"/>
              <a:gd name="connsiteX2" fmla="*/ 0 w 522514"/>
              <a:gd name="connsiteY2" fmla="*/ 333899 h 333899"/>
              <a:gd name="connsiteX3" fmla="*/ 0 w 522514"/>
              <a:gd name="connsiteY3" fmla="*/ 333899 h 333899"/>
              <a:gd name="connsiteX0" fmla="*/ 568487 w 568487"/>
              <a:gd name="connsiteY0" fmla="*/ 13265 h 480974"/>
              <a:gd name="connsiteX1" fmla="*/ 259786 w 568487"/>
              <a:gd name="connsiteY1" fmla="*/ 65572 h 480974"/>
              <a:gd name="connsiteX2" fmla="*/ 45973 w 568487"/>
              <a:gd name="connsiteY2" fmla="*/ 333899 h 480974"/>
              <a:gd name="connsiteX3" fmla="*/ 0 w 568487"/>
              <a:gd name="connsiteY3" fmla="*/ 480974 h 480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487" h="480974">
                <a:moveTo>
                  <a:pt x="568487" y="13265"/>
                </a:moveTo>
                <a:cubicBezTo>
                  <a:pt x="463588" y="-19392"/>
                  <a:pt x="346872" y="12133"/>
                  <a:pt x="259786" y="65572"/>
                </a:cubicBezTo>
                <a:cubicBezTo>
                  <a:pt x="172700" y="119011"/>
                  <a:pt x="45973" y="333899"/>
                  <a:pt x="45973" y="333899"/>
                </a:cubicBezTo>
                <a:lnTo>
                  <a:pt x="0" y="480974"/>
                </a:lnTo>
              </a:path>
            </a:pathLst>
          </a:custGeom>
          <a:noFill/>
          <a:ln w="19050">
            <a:solidFill>
              <a:schemeClr val="accent5">
                <a:lumMod val="75000"/>
              </a:schemeClr>
            </a:solidFill>
            <a:prstDash val="dash"/>
            <a:tailEnd type="arrow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3CF11D5-913C-4498-91A4-E70F22408368}"/>
              </a:ext>
            </a:extLst>
          </p:cNvPr>
          <p:cNvSpPr txBox="1"/>
          <p:nvPr/>
        </p:nvSpPr>
        <p:spPr>
          <a:xfrm>
            <a:off x="7735870" y="2010366"/>
            <a:ext cx="4275308" cy="173664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solidFill>
                  <a:schemeClr val="bg1"/>
                </a:solidFill>
              </a:rPr>
              <a:t>Peteng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bulan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inggih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punika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gegendingan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an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nyeritayang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indik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kaw</a:t>
            </a:r>
            <a:r>
              <a:rPr lang="en-US" sz="2400" i="1" dirty="0" err="1"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ntenan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katak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miwah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dongkang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ri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kala </a:t>
            </a:r>
            <a:r>
              <a:rPr lang="en-US" sz="24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ujan</a:t>
            </a:r>
            <a:r>
              <a:rPr lang="en-US" sz="2400" dirty="0">
                <a:ea typeface="Adobe Gothic Std B" panose="020B0800000000000000" pitchFamily="34" charset="-128"/>
                <a:cs typeface="Arial" panose="020B0604020202020204" pitchFamily="34" charset="0"/>
              </a:rPr>
              <a:t> bales.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5CC75B82-D7F6-430E-ACC7-88A472B225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61"/>
          <a:stretch/>
        </p:blipFill>
        <p:spPr>
          <a:xfrm>
            <a:off x="0" y="4708478"/>
            <a:ext cx="12192000" cy="180742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5C5D2CC-58C3-47A6-9642-84D0D91A6E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690"/>
            <a:ext cx="12192000" cy="88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732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6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6218CC99-6B98-4AA4-A44B-E55F4929EA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436" y="727020"/>
            <a:ext cx="5614292" cy="553434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09289C7-F29E-4D0C-A195-D01F737130AC}"/>
              </a:ext>
            </a:extLst>
          </p:cNvPr>
          <p:cNvGrpSpPr/>
          <p:nvPr/>
        </p:nvGrpSpPr>
        <p:grpSpPr>
          <a:xfrm>
            <a:off x="113005" y="133350"/>
            <a:ext cx="11796772" cy="1018117"/>
            <a:chOff x="113005" y="133350"/>
            <a:chExt cx="11796772" cy="101811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8617B6AF-FF24-4060-B289-B6896094F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67266" y="269539"/>
              <a:ext cx="11342511" cy="6096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52A9CC1C-49F8-4BFC-972B-7BF86D5FE909}"/>
                </a:ext>
              </a:extLst>
            </p:cNvPr>
            <p:cNvSpPr txBox="1"/>
            <p:nvPr/>
          </p:nvSpPr>
          <p:spPr>
            <a:xfrm>
              <a:off x="1018661" y="342096"/>
              <a:ext cx="103266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Nyelehin</a:t>
              </a:r>
              <a:r>
                <a:rPr lang="en-US" sz="2500" dirty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Gending</a:t>
              </a:r>
              <a:r>
                <a:rPr lang="en-US" sz="2500" dirty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Rar</a:t>
              </a:r>
              <a:r>
                <a:rPr lang="en-US" sz="28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é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9D4B1272-A1D2-4558-A50D-FF203ABA3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1018117"/>
            </a:xfrm>
            <a:prstGeom prst="rect">
              <a:avLst/>
            </a:prstGeom>
          </p:spPr>
        </p:pic>
      </p:grpSp>
      <p:sp>
        <p:nvSpPr>
          <p:cNvPr id="24" name="Freeform 14">
            <a:extLst>
              <a:ext uri="{FF2B5EF4-FFF2-40B4-BE49-F238E27FC236}">
                <a16:creationId xmlns:a16="http://schemas.microsoft.com/office/drawing/2014/main" xmlns="" id="{E409AC1A-FA5F-459A-B8C9-B419DCCB62FB}"/>
              </a:ext>
            </a:extLst>
          </p:cNvPr>
          <p:cNvSpPr/>
          <p:nvPr/>
        </p:nvSpPr>
        <p:spPr>
          <a:xfrm rot="13044884" flipH="1" flipV="1">
            <a:off x="4148224" y="3415120"/>
            <a:ext cx="3059641" cy="403132"/>
          </a:xfrm>
          <a:custGeom>
            <a:avLst/>
            <a:gdLst>
              <a:gd name="connsiteX0" fmla="*/ 522514 w 522514"/>
              <a:gd name="connsiteY0" fmla="*/ 40225 h 360859"/>
              <a:gd name="connsiteX1" fmla="*/ 225631 w 522514"/>
              <a:gd name="connsiteY1" fmla="*/ 28350 h 360859"/>
              <a:gd name="connsiteX2" fmla="*/ 0 w 522514"/>
              <a:gd name="connsiteY2" fmla="*/ 360859 h 360859"/>
              <a:gd name="connsiteX3" fmla="*/ 0 w 522514"/>
              <a:gd name="connsiteY3" fmla="*/ 360859 h 36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514" h="360859">
                <a:moveTo>
                  <a:pt x="522514" y="40225"/>
                </a:moveTo>
                <a:cubicBezTo>
                  <a:pt x="417615" y="7568"/>
                  <a:pt x="312717" y="-25089"/>
                  <a:pt x="225631" y="28350"/>
                </a:cubicBezTo>
                <a:cubicBezTo>
                  <a:pt x="138545" y="81789"/>
                  <a:pt x="0" y="360859"/>
                  <a:pt x="0" y="360859"/>
                </a:cubicBezTo>
                <a:lnTo>
                  <a:pt x="0" y="360859"/>
                </a:lnTo>
              </a:path>
            </a:pathLst>
          </a:custGeom>
          <a:noFill/>
          <a:ln w="19050">
            <a:solidFill>
              <a:schemeClr val="accent5">
                <a:lumMod val="75000"/>
              </a:schemeClr>
            </a:solidFill>
            <a:prstDash val="dash"/>
            <a:tailEnd type="arrow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0D0C383F-F313-4808-99A9-571C09A56C60}"/>
              </a:ext>
            </a:extLst>
          </p:cNvPr>
          <p:cNvSpPr txBox="1"/>
          <p:nvPr/>
        </p:nvSpPr>
        <p:spPr>
          <a:xfrm>
            <a:off x="245660" y="2105935"/>
            <a:ext cx="3981795" cy="173664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Peteng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Bulan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kaceritayang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dongkang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girang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macanda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sambil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mamunyi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“</a:t>
            </a:r>
            <a:r>
              <a:rPr lang="en-US" sz="2400" i="1" dirty="0" smtClean="0">
                <a:ea typeface="Adobe Gothic Std B" panose="020B0800000000000000" pitchFamily="34" charset="-128"/>
                <a:cs typeface="Arial" panose="020B0604020202020204" pitchFamily="34" charset="0"/>
              </a:rPr>
              <a:t>k</a:t>
            </a:r>
            <a:r>
              <a:rPr lang="en-US" sz="2400" i="1" dirty="0" smtClean="0">
                <a:ea typeface="Adobe Gothic Std B" panose="020B0800000000000000" pitchFamily="34" charset="-128"/>
                <a:cs typeface="Arial" panose="020B0604020202020204" pitchFamily="34" charset="0"/>
              </a:rPr>
              <a:t>ung </a:t>
            </a:r>
            <a:r>
              <a:rPr lang="en-US" sz="2400" i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400" i="1" dirty="0"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400" i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400" i="1" dirty="0">
                <a:ea typeface="Adobe Gothic Std B" panose="020B0800000000000000" pitchFamily="34" charset="-128"/>
                <a:cs typeface="Arial" panose="020B0604020202020204" pitchFamily="34" charset="0"/>
              </a:rPr>
              <a:t> kung </a:t>
            </a:r>
            <a:r>
              <a:rPr lang="en-US" sz="2400" i="1" dirty="0" err="1">
                <a:ea typeface="Adobe Gothic Std B" panose="020B0800000000000000" pitchFamily="34" charset="-128"/>
                <a:cs typeface="Arial" panose="020B0604020202020204" pitchFamily="34" charset="0"/>
              </a:rPr>
              <a:t>kék</a:t>
            </a:r>
            <a:r>
              <a:rPr lang="en-US" sz="2400" i="1" dirty="0"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400" i="1" dirty="0" err="1" smtClean="0">
                <a:ea typeface="Adobe Gothic Std B" panose="020B0800000000000000" pitchFamily="34" charset="-128"/>
                <a:cs typeface="Arial" panose="020B0604020202020204" pitchFamily="34" charset="0"/>
              </a:rPr>
              <a:t>kong</a:t>
            </a:r>
            <a:r>
              <a:rPr lang="en-US" sz="2400" i="1" dirty="0" smtClean="0">
                <a:ea typeface="Adobe Gothic Std B" panose="020B0800000000000000" pitchFamily="34" charset="-128"/>
                <a:cs typeface="Arial" panose="020B0604020202020204" pitchFamily="34" charset="0"/>
              </a:rPr>
              <a:t>”.</a:t>
            </a:r>
            <a:endParaRPr lang="en-US" sz="2400" i="1" dirty="0">
              <a:ea typeface="Adobe Gothic Std B" panose="020B08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2C2ECF2-EDF7-4471-BBBC-5B55C12F62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98"/>
          <a:stretch/>
        </p:blipFill>
        <p:spPr>
          <a:xfrm>
            <a:off x="0" y="4039736"/>
            <a:ext cx="12192000" cy="247616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C25B6C0E-381E-4C05-A015-8B093E11CA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53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763889" y="704697"/>
            <a:ext cx="5133622" cy="819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1172769" y="223360"/>
            <a:ext cx="963654" cy="1572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945787" y="837348"/>
            <a:ext cx="39131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Satua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Bali</a:t>
            </a:r>
          </a:p>
        </p:txBody>
      </p:sp>
      <p:pic>
        <p:nvPicPr>
          <p:cNvPr id="9" name="Picture 2" descr="G:\Template Bupena Merdeka (Konten QR-Media mengajar)\BAHAN\tokoh 5.png">
            <a:extLst>
              <a:ext uri="{FF2B5EF4-FFF2-40B4-BE49-F238E27FC236}">
                <a16:creationId xmlns:a16="http://schemas.microsoft.com/office/drawing/2014/main" xmlns="" id="{284864B0-C3F7-4471-9F86-1C54DC3B3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b="32516"/>
          <a:stretch>
            <a:fillRect/>
          </a:stretch>
        </p:blipFill>
        <p:spPr bwMode="auto">
          <a:xfrm flipH="1">
            <a:off x="7211426" y="1384891"/>
            <a:ext cx="3379236" cy="530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0A4B31FF-5909-41C1-8CB4-8361C3ED6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67641" y="1928288"/>
            <a:ext cx="5384800" cy="30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F9C18FF-A4CF-45FF-A0AF-951B786F54F3}"/>
              </a:ext>
            </a:extLst>
          </p:cNvPr>
          <p:cNvSpPr txBox="1"/>
          <p:nvPr/>
        </p:nvSpPr>
        <p:spPr>
          <a:xfrm>
            <a:off x="2168552" y="2914166"/>
            <a:ext cx="40484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/>
              <a:t>Satua</a:t>
            </a:r>
            <a:r>
              <a:rPr lang="en-US" sz="2800" dirty="0"/>
              <a:t> Bali </a:t>
            </a:r>
            <a:r>
              <a:rPr lang="en-US" sz="2800" dirty="0" err="1"/>
              <a:t>ento</a:t>
            </a:r>
            <a:r>
              <a:rPr lang="en-US" sz="2800" dirty="0"/>
              <a:t> </a:t>
            </a:r>
            <a:r>
              <a:rPr lang="en-US" sz="2800" dirty="0" err="1"/>
              <a:t>cerita</a:t>
            </a:r>
            <a:r>
              <a:rPr lang="en-US" sz="2800" dirty="0"/>
              <a:t> </a:t>
            </a:r>
            <a:r>
              <a:rPr lang="en-US" sz="2800" dirty="0" err="1"/>
              <a:t>an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dirty="0"/>
              <a:t> </a:t>
            </a:r>
            <a:r>
              <a:rPr lang="en-US" sz="2800" dirty="0" err="1"/>
              <a:t>biasan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dirty="0"/>
              <a:t> </a:t>
            </a:r>
            <a:r>
              <a:rPr lang="en-US" sz="2800" dirty="0" err="1"/>
              <a:t>kasatuayang</a:t>
            </a:r>
            <a:r>
              <a:rPr lang="en-US" sz="2800" dirty="0"/>
              <a:t> </a:t>
            </a:r>
            <a:r>
              <a:rPr lang="en-US" sz="2800" dirty="0" err="1"/>
              <a:t>majeng</a:t>
            </a:r>
            <a:r>
              <a:rPr lang="en-US" sz="2800" dirty="0"/>
              <a:t> </a:t>
            </a:r>
            <a:r>
              <a:rPr lang="en-US" sz="2800" dirty="0" err="1"/>
              <a:t>anak</a:t>
            </a:r>
            <a:r>
              <a:rPr lang="en-US" sz="2800" dirty="0"/>
              <a:t> alit.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5948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>
            <a:extLst>
              <a:ext uri="{FF2B5EF4-FFF2-40B4-BE49-F238E27FC236}">
                <a16:creationId xmlns:a16="http://schemas.microsoft.com/office/drawing/2014/main" xmlns="" id="{08556364-473B-4094-A7F6-7427B6293A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3" b="30564"/>
          <a:stretch/>
        </p:blipFill>
        <p:spPr bwMode="auto">
          <a:xfrm>
            <a:off x="1268145" y="2004722"/>
            <a:ext cx="3500576" cy="4258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64517" y="728468"/>
            <a:ext cx="8077200" cy="609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00" y="618460"/>
            <a:ext cx="907833" cy="79742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3018433" y="778643"/>
            <a:ext cx="736333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Satua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“I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Belog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Meli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Kor</a:t>
            </a:r>
            <a:r>
              <a:rPr lang="en-US" sz="24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ék</a:t>
            </a:r>
            <a:r>
              <a:rPr lang="en-US" sz="2400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” </a:t>
            </a:r>
            <a:endParaRPr lang="en-US" sz="25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24" name="Picture 23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96CD8A8A-3A54-4888-949B-D13F37312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421468">
            <a:off x="5771451" y="2119935"/>
            <a:ext cx="4526203" cy="335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F6B409C-B95B-4D25-8EB1-AAEFDD72FC40}"/>
              </a:ext>
            </a:extLst>
          </p:cNvPr>
          <p:cNvSpPr txBox="1"/>
          <p:nvPr/>
        </p:nvSpPr>
        <p:spPr>
          <a:xfrm>
            <a:off x="6001834" y="2891244"/>
            <a:ext cx="40654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Ada </a:t>
            </a:r>
            <a:r>
              <a:rPr lang="en-US" sz="2800" dirty="0" err="1">
                <a:solidFill>
                  <a:schemeClr val="bg1"/>
                </a:solidFill>
              </a:rPr>
              <a:t>tuturan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satua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anak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cerik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ngoyong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padaduanan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ngajak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</a:t>
            </a:r>
            <a:r>
              <a:rPr lang="en-US" sz="2800" dirty="0" err="1">
                <a:solidFill>
                  <a:schemeClr val="bg1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dirty="0" err="1">
                <a:solidFill>
                  <a:schemeClr val="bg1"/>
                </a:solidFill>
              </a:rPr>
              <a:t>m</a:t>
            </a:r>
            <a:r>
              <a:rPr lang="en-US" sz="2800" dirty="0" err="1">
                <a:solidFill>
                  <a:schemeClr val="bg1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dirty="0" err="1">
                <a:solidFill>
                  <a:schemeClr val="bg1"/>
                </a:solidFill>
              </a:rPr>
              <a:t>n</a:t>
            </a:r>
            <a:r>
              <a:rPr lang="en-US" sz="2800" dirty="0" err="1">
                <a:solidFill>
                  <a:schemeClr val="bg1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madan</a:t>
            </a:r>
            <a:r>
              <a:rPr lang="en-US" sz="2800" dirty="0">
                <a:solidFill>
                  <a:schemeClr val="bg1"/>
                </a:solidFill>
              </a:rPr>
              <a:t> I </a:t>
            </a:r>
            <a:r>
              <a:rPr lang="en-US" sz="2800" dirty="0" err="1">
                <a:solidFill>
                  <a:schemeClr val="bg1"/>
                </a:solidFill>
              </a:rPr>
              <a:t>Belog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8582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64517" y="728468"/>
            <a:ext cx="8077200" cy="609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00" y="618460"/>
            <a:ext cx="907833" cy="79742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3018433" y="778643"/>
            <a:ext cx="736333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b="1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Satua</a:t>
            </a:r>
            <a:r>
              <a:rPr lang="en-US" sz="2500" b="1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“I </a:t>
            </a:r>
            <a:r>
              <a:rPr lang="en-US" sz="2500" b="1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Belog</a:t>
            </a:r>
            <a:r>
              <a:rPr lang="en-US" sz="2500" b="1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b="1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Meli</a:t>
            </a:r>
            <a:r>
              <a:rPr lang="en-US" sz="2500" b="1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b="1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Kor</a:t>
            </a:r>
            <a:r>
              <a:rPr lang="en-US" sz="2400" b="1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ék</a:t>
            </a:r>
            <a:r>
              <a:rPr lang="en-US" sz="2400" b="1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” </a:t>
            </a:r>
            <a:endParaRPr lang="en-US" sz="2500" b="1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116FFC8-4582-4BCA-AF59-BE42A40698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219" y="2159355"/>
            <a:ext cx="6771781" cy="42387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194C981-8298-41F5-838C-7304106C8F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7" name="Picture 16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2E1CDB6E-7C0B-451E-9678-514B8A774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421468">
            <a:off x="527939" y="2115526"/>
            <a:ext cx="4526203" cy="3358500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chemeClr val="accent4">
                <a:lumMod val="40000"/>
                <a:lumOff val="60000"/>
                <a:alpha val="65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D4FA8309-A11D-4555-82B4-7661F80AF614}"/>
              </a:ext>
            </a:extLst>
          </p:cNvPr>
          <p:cNvSpPr txBox="1"/>
          <p:nvPr/>
        </p:nvSpPr>
        <p:spPr>
          <a:xfrm>
            <a:off x="725780" y="2823819"/>
            <a:ext cx="41305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I </a:t>
            </a:r>
            <a:r>
              <a:rPr lang="en-US" sz="2800" dirty="0" err="1"/>
              <a:t>Belog</a:t>
            </a:r>
            <a:r>
              <a:rPr lang="en-US" sz="2800" dirty="0"/>
              <a:t> </a:t>
            </a:r>
            <a:r>
              <a:rPr lang="en-US" sz="2800" dirty="0" err="1"/>
              <a:t>ia</a:t>
            </a:r>
            <a:r>
              <a:rPr lang="en-US" sz="2800" dirty="0"/>
              <a:t> </a:t>
            </a:r>
            <a:r>
              <a:rPr lang="en-US" sz="2800" dirty="0" err="1"/>
              <a:t>mula</a:t>
            </a:r>
            <a:r>
              <a:rPr lang="en-US" sz="2800" dirty="0"/>
              <a:t> </a:t>
            </a:r>
            <a:r>
              <a:rPr lang="en-US" sz="2800" dirty="0" err="1"/>
              <a:t>lekig</a:t>
            </a:r>
            <a:r>
              <a:rPr lang="en-US" sz="2800" dirty="0"/>
              <a:t> </a:t>
            </a:r>
            <a:r>
              <a:rPr lang="en-US" sz="2800" dirty="0" err="1"/>
              <a:t>malajah</a:t>
            </a:r>
            <a:r>
              <a:rPr lang="en-US" sz="2800" dirty="0"/>
              <a:t> tur </a:t>
            </a:r>
            <a:r>
              <a:rPr lang="en-US" sz="2800" dirty="0" err="1"/>
              <a:t>tusing</a:t>
            </a:r>
            <a:r>
              <a:rPr lang="en-US" sz="2800" dirty="0"/>
              <a:t> </a:t>
            </a:r>
            <a:r>
              <a:rPr lang="en-US" sz="2800" dirty="0" err="1"/>
              <a:t>enyak</a:t>
            </a:r>
            <a:r>
              <a:rPr lang="en-US" sz="2800" dirty="0"/>
              <a:t> </a:t>
            </a:r>
            <a:r>
              <a:rPr lang="en-US" sz="2800" dirty="0" err="1"/>
              <a:t>masekolah</a:t>
            </a:r>
            <a:r>
              <a:rPr lang="en-US" sz="2800" dirty="0"/>
              <a:t>. </a:t>
            </a:r>
            <a:r>
              <a:rPr lang="en-US" sz="2800" dirty="0" err="1"/>
              <a:t>Geginan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dirty="0"/>
              <a:t> </a:t>
            </a:r>
            <a:r>
              <a:rPr lang="en-US" sz="2800" dirty="0" err="1"/>
              <a:t>tuah</a:t>
            </a:r>
            <a:r>
              <a:rPr lang="en-US" sz="2800" dirty="0"/>
              <a:t> </a:t>
            </a:r>
            <a:r>
              <a:rPr lang="en-US" sz="2800" dirty="0" err="1"/>
              <a:t>madaran</a:t>
            </a:r>
            <a:r>
              <a:rPr lang="en-US" sz="2800" dirty="0"/>
              <a:t>, </a:t>
            </a:r>
            <a:r>
              <a:rPr lang="en-US" sz="2800" dirty="0" err="1" smtClean="0"/>
              <a:t>mesar</a:t>
            </a:r>
            <a:r>
              <a:rPr lang="en-US" sz="2800" dirty="0" err="1" smtClean="0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dirty="0" smtClean="0">
                <a:ea typeface="Adobe Gothic Std B" panose="020B0800000000000000" pitchFamily="34" charset="-128"/>
                <a:cs typeface="Arial" panose="020B0604020202020204" pitchFamily="34" charset="0"/>
              </a:rPr>
              <a:t>,</a:t>
            </a:r>
            <a:r>
              <a:rPr lang="en-US" sz="2800" dirty="0" smtClean="0"/>
              <a:t> </a:t>
            </a:r>
            <a:r>
              <a:rPr lang="en-US" sz="2800" dirty="0" err="1"/>
              <a:t>lan</a:t>
            </a:r>
            <a:r>
              <a:rPr lang="en-US" sz="2800" dirty="0"/>
              <a:t> </a:t>
            </a:r>
            <a:r>
              <a:rPr lang="en-US" sz="2800" dirty="0" err="1" smtClean="0"/>
              <a:t>malali</a:t>
            </a:r>
            <a:r>
              <a:rPr lang="en-US" sz="2800" dirty="0" smtClean="0"/>
              <a:t> </a:t>
            </a:r>
            <a:r>
              <a:rPr lang="en-US" sz="2800" dirty="0" err="1"/>
              <a:t>dog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800" dirty="0" err="1"/>
              <a:t>n</a:t>
            </a:r>
            <a:r>
              <a:rPr lang="en-US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58717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A5FC708-676A-46A0-83BF-B7EDC3431B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104" y="1234858"/>
            <a:ext cx="5867896" cy="51385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64516" y="448709"/>
            <a:ext cx="8077200" cy="609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599" y="354798"/>
            <a:ext cx="907833" cy="79742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3018433" y="557061"/>
            <a:ext cx="736333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Satua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“I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Belog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Meli</a:t>
            </a:r>
            <a:r>
              <a: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25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Kor</a:t>
            </a:r>
            <a:r>
              <a:rPr lang="en-US" sz="24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ék</a:t>
            </a:r>
            <a:r>
              <a:rPr lang="en-US" sz="2400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” </a:t>
            </a:r>
            <a:endParaRPr lang="en-US" sz="25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194C981-8298-41F5-838C-7304106C8F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3" name="Picture 12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4FA1D51C-1738-4D84-8098-AC1AF4751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421468">
            <a:off x="1245051" y="1227608"/>
            <a:ext cx="4526203" cy="4781714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chemeClr val="accent4">
                <a:lumMod val="40000"/>
                <a:lumOff val="60000"/>
                <a:alpha val="65000"/>
              </a:scheme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BEC375A-3C00-44D7-B828-4A7A0B8E6ED1}"/>
              </a:ext>
            </a:extLst>
          </p:cNvPr>
          <p:cNvSpPr txBox="1"/>
          <p:nvPr/>
        </p:nvSpPr>
        <p:spPr>
          <a:xfrm>
            <a:off x="1442892" y="2080590"/>
            <a:ext cx="4130519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/>
              <a:t>I </a:t>
            </a:r>
            <a:r>
              <a:rPr lang="en-US" sz="2600" dirty="0" err="1"/>
              <a:t>Belog</a:t>
            </a:r>
            <a:r>
              <a:rPr lang="en-US" sz="2600" dirty="0"/>
              <a:t> </a:t>
            </a:r>
            <a:r>
              <a:rPr lang="en-US" sz="2600" dirty="0" err="1"/>
              <a:t>dunduna</a:t>
            </a:r>
            <a:r>
              <a:rPr lang="en-US" sz="2600" dirty="0"/>
              <a:t> </a:t>
            </a:r>
            <a:r>
              <a:rPr lang="en-US" sz="2600" dirty="0" err="1"/>
              <a:t>tek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n</a:t>
            </a:r>
            <a:r>
              <a:rPr lang="en-US" sz="2600" dirty="0"/>
              <a:t> </a:t>
            </a:r>
            <a:r>
              <a:rPr lang="en-US" sz="2600" dirty="0" err="1"/>
              <a:t>m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m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n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/>
              <a:t> </a:t>
            </a:r>
            <a:r>
              <a:rPr lang="en-US" sz="2600" dirty="0" err="1"/>
              <a:t>baanga</a:t>
            </a:r>
            <a:r>
              <a:rPr lang="en-US" sz="2600" dirty="0"/>
              <a:t> </a:t>
            </a:r>
            <a:r>
              <a:rPr lang="en-US" sz="2600" dirty="0" err="1"/>
              <a:t>pis</a:t>
            </a:r>
            <a:r>
              <a:rPr lang="en-US" sz="2600" dirty="0"/>
              <a:t> </a:t>
            </a:r>
            <a:r>
              <a:rPr lang="en-US" sz="2600" dirty="0" err="1"/>
              <a:t>aji</a:t>
            </a:r>
            <a:r>
              <a:rPr lang="en-US" sz="2600" dirty="0"/>
              <a:t> 50 rupiah tur </a:t>
            </a:r>
            <a:r>
              <a:rPr lang="en-US" sz="2600" dirty="0" err="1"/>
              <a:t>oraina</a:t>
            </a:r>
            <a:r>
              <a:rPr lang="en-US" sz="2600" dirty="0"/>
              <a:t> </a:t>
            </a:r>
            <a:r>
              <a:rPr lang="en-US" sz="2600" dirty="0" err="1"/>
              <a:t>meli</a:t>
            </a:r>
            <a:r>
              <a:rPr lang="en-US" sz="2600" dirty="0"/>
              <a:t> </a:t>
            </a:r>
            <a:r>
              <a:rPr lang="en-US" sz="2600" dirty="0" err="1"/>
              <a:t>kor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k</a:t>
            </a:r>
            <a:r>
              <a:rPr lang="en-US" sz="2600" dirty="0"/>
              <a:t> </a:t>
            </a:r>
            <a:r>
              <a:rPr lang="en-US" sz="2600" dirty="0" err="1"/>
              <a:t>kayu</a:t>
            </a:r>
            <a:r>
              <a:rPr lang="en-US" sz="2600" dirty="0"/>
              <a:t> </a:t>
            </a:r>
            <a:r>
              <a:rPr lang="en-US" sz="2600" dirty="0" err="1"/>
              <a:t>an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/>
              <a:t> </a:t>
            </a:r>
            <a:r>
              <a:rPr lang="en-US" sz="2600" dirty="0" err="1"/>
              <a:t>melah</a:t>
            </a:r>
            <a:r>
              <a:rPr lang="en-US" sz="2600" dirty="0"/>
              <a:t> </a:t>
            </a:r>
            <a:r>
              <a:rPr lang="en-US" sz="2600" dirty="0" err="1"/>
              <a:t>abesik</a:t>
            </a:r>
            <a:r>
              <a:rPr lang="en-US" sz="2600" dirty="0"/>
              <a:t>. </a:t>
            </a:r>
            <a:r>
              <a:rPr lang="en-US" sz="2600" dirty="0" err="1"/>
              <a:t>Neked</a:t>
            </a:r>
            <a:r>
              <a:rPr lang="en-US" sz="2600" dirty="0"/>
              <a:t> di </a:t>
            </a:r>
            <a:r>
              <a:rPr lang="en-US" sz="2600" dirty="0" err="1"/>
              <a:t>warung</a:t>
            </a:r>
            <a:r>
              <a:rPr lang="en-US" sz="2600" dirty="0"/>
              <a:t>, </a:t>
            </a:r>
            <a:r>
              <a:rPr lang="en-US" sz="2600" dirty="0" err="1"/>
              <a:t>kor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 err="1"/>
              <a:t>k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/>
              <a:t> </a:t>
            </a:r>
            <a:r>
              <a:rPr lang="en-US" sz="2600" dirty="0" err="1"/>
              <a:t>aji</a:t>
            </a:r>
            <a:r>
              <a:rPr lang="en-US" sz="2600" dirty="0"/>
              <a:t> 25 rupiah </a:t>
            </a:r>
            <a:r>
              <a:rPr lang="en-US" sz="2600" dirty="0" err="1"/>
              <a:t>besik</a:t>
            </a:r>
            <a:r>
              <a:rPr lang="en-US" sz="2600" dirty="0"/>
              <a:t>. </a:t>
            </a:r>
            <a:r>
              <a:rPr lang="en-US" sz="2600" dirty="0" err="1"/>
              <a:t>Nanging</a:t>
            </a:r>
            <a:r>
              <a:rPr lang="en-US" sz="2600" dirty="0"/>
              <a:t> I </a:t>
            </a:r>
            <a:r>
              <a:rPr lang="en-US" sz="2600" dirty="0" err="1"/>
              <a:t>Belog</a:t>
            </a:r>
            <a:r>
              <a:rPr lang="en-US" sz="2600" dirty="0"/>
              <a:t> </a:t>
            </a:r>
            <a:r>
              <a:rPr lang="en-US" sz="2600" dirty="0" err="1"/>
              <a:t>engsap</a:t>
            </a:r>
            <a:r>
              <a:rPr lang="en-US" sz="2600" dirty="0"/>
              <a:t> </a:t>
            </a:r>
            <a:r>
              <a:rPr lang="en-US" sz="2600" dirty="0" err="1"/>
              <a:t>nyemak</a:t>
            </a:r>
            <a:r>
              <a:rPr lang="en-US" sz="2600" dirty="0"/>
              <a:t> </a:t>
            </a:r>
            <a:r>
              <a:rPr lang="en-US" sz="2600" dirty="0" err="1"/>
              <a:t>susukn</a:t>
            </a:r>
            <a:r>
              <a:rPr lang="en-US" sz="2800" dirty="0" err="1">
                <a:ea typeface="Adobe Gothic Std B" panose="020B0800000000000000" pitchFamily="34" charset="-128"/>
                <a:cs typeface="Arial" panose="020B0604020202020204" pitchFamily="34" charset="0"/>
              </a:rPr>
              <a:t>é</a:t>
            </a:r>
            <a:r>
              <a:rPr lang="en-US" sz="2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70639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276</Words>
  <Application>Microsoft Office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Adobe Gothic Std B</vt:lpstr>
      <vt:lpstr>ＭＳ Ｐゴシック</vt:lpstr>
      <vt:lpstr>Arial</vt:lpstr>
      <vt:lpstr>Calibri</vt:lpstr>
      <vt:lpstr>Calibri Light</vt:lpstr>
      <vt:lpstr>Cooper Black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diahw8888@gmail.com</dc:creator>
  <cp:lastModifiedBy>Nur Alivia Arianda</cp:lastModifiedBy>
  <cp:revision>4</cp:revision>
  <dcterms:created xsi:type="dcterms:W3CDTF">2023-04-08T07:48:28Z</dcterms:created>
  <dcterms:modified xsi:type="dcterms:W3CDTF">2023-05-17T07:09:08Z</dcterms:modified>
</cp:coreProperties>
</file>